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60" r:id="rId19"/>
    <p:sldId id="261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ctr" defTabSz="243833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DDF"/>
          </a:solidFill>
        </a:fill>
      </a:tcStyle>
    </a:wholeTbl>
    <a:band2H>
      <a:tcTxStyle/>
      <a:tcStyle>
        <a:tcBdr/>
        <a:fill>
          <a:solidFill>
            <a:srgbClr val="FFE8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D1D1"/>
          </a:solidFill>
        </a:fill>
      </a:tcStyle>
    </a:wholeTbl>
    <a:band2H>
      <a:tcTxStyle/>
      <a:tcStyle>
        <a:tcBdr/>
        <a:fill>
          <a:solidFill>
            <a:srgbClr val="E9E9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5E5E5E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solidFill>
            <a:srgbClr val="5E5E5E">
              <a:alpha val="20000"/>
            </a:srgbClr>
          </a:solidFill>
        </a:fill>
      </a:tcStyle>
    </a:firstCol>
    <a:la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50800" cap="flat">
              <a:solidFill>
                <a:srgbClr val="5E5E5E"/>
              </a:solidFill>
              <a:prstDash val="solid"/>
              <a:round/>
            </a:ln>
          </a:top>
          <a:bottom>
            <a:ln w="127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5E5E5E"/>
        </a:fontRef>
        <a:srgbClr val="5E5E5E"/>
      </a:tcTxStyle>
      <a:tcStyle>
        <a:tcBdr>
          <a:left>
            <a:ln w="12700" cap="flat">
              <a:solidFill>
                <a:srgbClr val="5E5E5E"/>
              </a:solidFill>
              <a:prstDash val="solid"/>
              <a:round/>
            </a:ln>
          </a:left>
          <a:right>
            <a:ln w="12700" cap="flat">
              <a:solidFill>
                <a:srgbClr val="5E5E5E"/>
              </a:solidFill>
              <a:prstDash val="solid"/>
              <a:round/>
            </a:ln>
          </a:right>
          <a:top>
            <a:ln w="12700" cap="flat">
              <a:solidFill>
                <a:srgbClr val="5E5E5E"/>
              </a:solidFill>
              <a:prstDash val="solid"/>
              <a:round/>
            </a:ln>
          </a:top>
          <a:bottom>
            <a:ln w="25400" cap="flat">
              <a:solidFill>
                <a:srgbClr val="5E5E5E"/>
              </a:solidFill>
              <a:prstDash val="solid"/>
              <a:round/>
            </a:ln>
          </a:bottom>
          <a:insideH>
            <a:ln w="12700" cap="flat">
              <a:solidFill>
                <a:srgbClr val="5E5E5E"/>
              </a:solidFill>
              <a:prstDash val="solid"/>
              <a:round/>
            </a:ln>
          </a:insideH>
          <a:insideV>
            <a:ln w="12700" cap="flat">
              <a:solidFill>
                <a:srgbClr val="5E5E5E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52" d="100"/>
          <a:sy n="52" d="100"/>
        </p:scale>
        <p:origin x="7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0" y="11859862"/>
            <a:ext cx="2197100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Author and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5" cy="4648203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2" y="7223190"/>
            <a:ext cx="21971002" cy="1905003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Presentation Subtitle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5"/>
            <a:ext cx="21971000" cy="7241587"/>
          </a:xfrm>
          <a:prstGeom prst="rect">
            <a:avLst/>
          </a:prstGeom>
        </p:spPr>
        <p:txBody>
          <a:bodyPr numCol="1" spcCol="38100"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430023" y="10675453"/>
            <a:ext cx="20200055" cy="636981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  <a:lvl2pPr marL="1066800" indent="-457200" defTabSz="825500">
              <a:lnSpc>
                <a:spcPct val="100000"/>
              </a:lnSpc>
              <a:spcBef>
                <a:spcPts val="0"/>
              </a:spcBef>
              <a:defRPr sz="3600" b="1"/>
            </a:lvl2pPr>
            <a:lvl3pPr marL="1676400" indent="-457200" defTabSz="825500">
              <a:lnSpc>
                <a:spcPct val="100000"/>
              </a:lnSpc>
              <a:spcBef>
                <a:spcPts val="0"/>
              </a:spcBef>
              <a:defRPr sz="3600" b="1"/>
            </a:lvl3pPr>
            <a:lvl4pPr marL="2286000" indent="-457200" defTabSz="825500">
              <a:lnSpc>
                <a:spcPct val="100000"/>
              </a:lnSpc>
              <a:spcBef>
                <a:spcPts val="0"/>
              </a:spcBef>
              <a:defRPr sz="3600" b="1"/>
            </a:lvl4pPr>
            <a:lvl5pPr marL="2895600" indent="-457200" defTabSz="825500">
              <a:lnSpc>
                <a:spcPct val="100000"/>
              </a:lnSpc>
              <a:spcBef>
                <a:spcPts val="0"/>
              </a:spcBef>
              <a:defRPr sz="3600" b="1"/>
            </a:lvl5pPr>
          </a:lstStyle>
          <a:p>
            <a:r>
              <a:t>Attribution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6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753923" y="4939860"/>
            <a:ext cx="20876154" cy="3836282"/>
          </a:xfrm>
          <a:prstGeom prst="rect">
            <a:avLst/>
          </a:prstGeom>
        </p:spPr>
        <p:txBody>
          <a:bodyPr numCol="1" spcCol="38100"/>
          <a:lstStyle>
            <a:lvl1pPr marL="300875" indent="-131851">
              <a:spcBef>
                <a:spcPts val="0"/>
              </a:spcBef>
              <a:buSzTx/>
              <a:buNone/>
              <a:defRPr sz="8500" spc="-2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“Notable Quote”</a:t>
            </a:r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Bowl of salad with fried rice, boiled eggs,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5" name="Bowl with salmon cakes, salad, and humm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6" name="Bowl of pappardelle pasta with parsley butter, roasted hazelnuts,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bowl of salad with fried rice, boiled eggs,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4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4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9779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06500" y="4248503"/>
            <a:ext cx="9779000" cy="8256631"/>
          </a:xfrm>
          <a:prstGeom prst="rect">
            <a:avLst/>
          </a:prstGeom>
        </p:spPr>
        <p:txBody>
          <a:bodyPr numCol="1" spcCol="38100"/>
          <a:lstStyle/>
          <a:p>
            <a:r>
              <a:t>Slide bullet text</a:t>
            </a:r>
          </a:p>
        </p:txBody>
      </p:sp>
      <p:sp>
        <p:nvSpPr>
          <p:cNvPr id="62" name="Bowl of pappardelle pasta with parsley butter, roasted hazelnuts,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3"/>
          </a:xfrm>
          <a:prstGeom prst="rect">
            <a:avLst/>
          </a:prstGeom>
        </p:spPr>
        <p:txBody>
          <a:bodyPr lIns="91439" tIns="45719" rIns="91439" bIns="45719" numCol="1" spcCol="38100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5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5233"/>
            <a:ext cx="368504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51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2372960"/>
            <a:ext cx="21971000" cy="934782"/>
          </a:xfrm>
          <a:prstGeom prst="rect">
            <a:avLst/>
          </a:prstGeom>
        </p:spPr>
        <p:txBody>
          <a:bodyPr lIns="45718" tIns="45718" rIns="45718" bIns="45718" numCol="1" spcCol="38100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1308100" indent="-698500" defTabSz="825500">
              <a:lnSpc>
                <a:spcPct val="100000"/>
              </a:lnSpc>
              <a:spcBef>
                <a:spcPts val="0"/>
              </a:spcBef>
              <a:defRPr sz="5500" b="1"/>
            </a:lvl2pPr>
            <a:lvl3pPr marL="1917700" indent="-698500" defTabSz="825500">
              <a:lnSpc>
                <a:spcPct val="100000"/>
              </a:lnSpc>
              <a:spcBef>
                <a:spcPts val="0"/>
              </a:spcBef>
              <a:defRPr sz="5500" b="1"/>
            </a:lvl3pPr>
            <a:lvl4pPr marL="2527300" indent="-698500" defTabSz="825500">
              <a:lnSpc>
                <a:spcPct val="100000"/>
              </a:lnSpc>
              <a:spcBef>
                <a:spcPts val="0"/>
              </a:spcBef>
              <a:defRPr sz="5500" b="1"/>
            </a:lvl4pPr>
            <a:lvl5pPr marL="3136900" indent="-698500" defTabSz="825500">
              <a:lnSpc>
                <a:spcPct val="100000"/>
              </a:lnSpc>
              <a:spcBef>
                <a:spcPts val="0"/>
              </a:spcBef>
              <a:defRPr sz="5500" b="1"/>
            </a:lvl5pPr>
          </a:lstStyle>
          <a:p>
            <a:r>
              <a:t>Agenda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21" hasCustomPrompt="1"/>
          </p:nvPr>
        </p:nvSpPr>
        <p:spPr>
          <a:prstGeom prst="rect">
            <a:avLst/>
          </a:prstGeom>
        </p:spPr>
        <p:txBody>
          <a:bodyPr numCol="1" spcCol="38100"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99"/>
            </a:lvl1pPr>
          </a:lstStyle>
          <a:p>
            <a:r>
              <a:t>Agenda Topics</a:t>
            </a:r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numCol="1" spcCol="38100"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3"/>
            <a:ext cx="21971000" cy="82560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 spcCol="109855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3653366" y="2743200"/>
            <a:ext cx="19507201" cy="15053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80999"/>
            <a:ext cx="368504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j-lt"/>
                <a:ea typeface="+mj-ea"/>
                <a:cs typeface="+mj-cs"/>
                <a:sym typeface="Helvetica Neu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0" marR="0" indent="0" algn="l" defTabSz="2438337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titleStyle>
    <p:bodyStyle>
      <a:lvl1pPr marL="609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19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828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438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0480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6576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2672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48768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486400" marR="0" indent="-609600" algn="l" defTabSz="2438337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379" y="4187749"/>
            <a:ext cx="20319242" cy="37002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red-stripped-bottom.png" descr="red-stripped-bottom.png"/>
          <p:cNvPicPr>
            <a:picLocks noChangeAspect="1"/>
          </p:cNvPicPr>
          <p:nvPr/>
        </p:nvPicPr>
        <p:blipFill>
          <a:blip r:embed="rId4"/>
          <a:srcRect t="54070" b="16191"/>
          <a:stretch>
            <a:fillRect/>
          </a:stretch>
        </p:blipFill>
        <p:spPr>
          <a:xfrm>
            <a:off x="-1" y="12008018"/>
            <a:ext cx="24384001" cy="1777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AEFC07-56B4-99C5-2213-28FBD3503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CBF98B5E-011A-81CB-99AC-2E432BC68974}"/>
              </a:ext>
            </a:extLst>
          </p:cNvPr>
          <p:cNvSpPr txBox="1"/>
          <p:nvPr/>
        </p:nvSpPr>
        <p:spPr>
          <a:xfrm>
            <a:off x="2043462" y="1411503"/>
            <a:ext cx="18754974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AI-Driven Productivity Assistants 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>
            <a:extLst>
              <a:ext uri="{FF2B5EF4-FFF2-40B4-BE49-F238E27FC236}">
                <a16:creationId xmlns:a16="http://schemas.microsoft.com/office/drawing/2014/main" id="{7EAF56A9-505A-49DA-1164-98E12FF1E1F3}"/>
              </a:ext>
            </a:extLst>
          </p:cNvPr>
          <p:cNvSpPr txBox="1"/>
          <p:nvPr/>
        </p:nvSpPr>
        <p:spPr>
          <a:xfrm>
            <a:off x="1893385" y="3684132"/>
            <a:ext cx="20597229" cy="48936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AI-powered assistants can handle tasks like scheduling appointments, booking travel, and managing emails.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These tools can free up your time so you can focus on building client relationships and developing new business opportunities.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AI assistants can be personalized to learn your preferences and anticipate your needs.</a:t>
            </a: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B7F4E087-61F0-499B-874C-83898A251B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B943D4E9-1349-6234-9AF1-0B0843CFD6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246E47A6-F969-8688-16F3-A39C914FD41E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EEAC82E9-5F36-3CEE-A786-E67F6469CB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3685285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E4A5D-91D9-C9BF-9AF7-238DFB3124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86354913-5F1B-FE87-23CA-9A7138C4B81A}"/>
              </a:ext>
            </a:extLst>
          </p:cNvPr>
          <p:cNvSpPr txBox="1"/>
          <p:nvPr/>
        </p:nvSpPr>
        <p:spPr>
          <a:xfrm>
            <a:off x="2043462" y="1115528"/>
            <a:ext cx="19499252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in Action: </a:t>
            </a:r>
          </a:p>
          <a:p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Real-World Transformations</a:t>
            </a:r>
            <a:endParaRPr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>
            <a:extLst>
              <a:ext uri="{FF2B5EF4-FFF2-40B4-BE49-F238E27FC236}">
                <a16:creationId xmlns:a16="http://schemas.microsoft.com/office/drawing/2014/main" id="{74F7F50C-91AB-7C15-0410-12B0B5F488E7}"/>
              </a:ext>
            </a:extLst>
          </p:cNvPr>
          <p:cNvSpPr txBox="1"/>
          <p:nvPr/>
        </p:nvSpPr>
        <p:spPr>
          <a:xfrm>
            <a:off x="2043460" y="3955774"/>
            <a:ext cx="20779217" cy="6438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AI to optimize their dispatch system, leading to a 15% increase in efficiency and a 10% reduction in fuel costs. 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Implemented an AI chatbot to handle customer inquiries, resulting in a 20% increase in customer satisfaction and a 5% increase in bookings. 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These case studies highlight the real-world benefits of AI in the limo industry. 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Learn from these successes and discover how AI can transform your business.</a:t>
            </a: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66012547-14E7-4BDB-AA3E-C38F15D137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BCDF9C28-8351-AA8A-AF68-61E0E6823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15548C9E-2F5D-5FFE-7686-E9A9F6045BA7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E7B7084A-8EF8-EBC7-1C5B-D31A59E278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541496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B548F-8A2B-A0C2-C974-7CC0B2FFD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3EB08986-C3EE-7F75-3D87-691608D5F7C5}"/>
              </a:ext>
            </a:extLst>
          </p:cNvPr>
          <p:cNvSpPr txBox="1"/>
          <p:nvPr/>
        </p:nvSpPr>
        <p:spPr>
          <a:xfrm>
            <a:off x="2043462" y="1467109"/>
            <a:ext cx="19499252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Getting Started with AI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>
            <a:extLst>
              <a:ext uri="{FF2B5EF4-FFF2-40B4-BE49-F238E27FC236}">
                <a16:creationId xmlns:a16="http://schemas.microsoft.com/office/drawing/2014/main" id="{28F52B67-4912-27AC-E51D-73182BE5AC6C}"/>
              </a:ext>
            </a:extLst>
          </p:cNvPr>
          <p:cNvSpPr txBox="1"/>
          <p:nvPr/>
        </p:nvSpPr>
        <p:spPr>
          <a:xfrm>
            <a:off x="2043462" y="3512695"/>
            <a:ext cx="19499253" cy="5878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Start with a small, manageable AI project and gradually scale up as you gain experience.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Identify areas where AI can make the biggest impact on your business, such as customer service or dispatch.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Choose AI tools that integrate with your existing systems and are easy for your team to use.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Experiment with different AI solutions to find the best fit for your needs.</a:t>
            </a: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5C680954-BFD3-FDF5-1FE2-8322725E3E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2B88929F-185D-2D1A-B029-AB18B91E3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A7816902-D131-AB7F-2840-28E0B4748A17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EA10876E-68BA-5A61-1891-5B8449FD57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153704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5EF6E-C9D2-9BC9-598C-530C92B6CB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D2CB2C27-B47B-FEC5-2E8B-67ED1548B2E2}"/>
              </a:ext>
            </a:extLst>
          </p:cNvPr>
          <p:cNvSpPr txBox="1"/>
          <p:nvPr/>
        </p:nvSpPr>
        <p:spPr>
          <a:xfrm>
            <a:off x="1975117" y="1115528"/>
            <a:ext cx="20433766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Road Ahead: </a:t>
            </a:r>
          </a:p>
          <a:p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+ the Future of Mobility</a:t>
            </a:r>
            <a:endParaRPr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>
            <a:extLst>
              <a:ext uri="{FF2B5EF4-FFF2-40B4-BE49-F238E27FC236}">
                <a16:creationId xmlns:a16="http://schemas.microsoft.com/office/drawing/2014/main" id="{7C9E611D-DECB-EBFC-665F-7A626BA7EC93}"/>
              </a:ext>
            </a:extLst>
          </p:cNvPr>
          <p:cNvSpPr txBox="1"/>
          <p:nvPr/>
        </p:nvSpPr>
        <p:spPr>
          <a:xfrm>
            <a:off x="2043462" y="3986065"/>
            <a:ext cx="21117070" cy="560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AI is driving exciting new developments in transportation, including intelligent logistics and autonomous vehicles.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In the future, AI will likely play a major role in the limo industry, enabling personalized routes, optimized fleet management, and enhanced safety features.</a:t>
            </a:r>
          </a:p>
          <a:p>
            <a:pPr algn="l"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1800" dirty="0"/>
              <a:t>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600" dirty="0"/>
              <a:t>Stay informed about the latest AI trends and adapt your business to thrive in the future of transportation.</a:t>
            </a: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E541AA38-8125-96F5-6C1A-994A86169EC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BFCD663C-7AC3-C1E8-02D7-89C1836CF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AFDD0FDB-AC60-047D-1508-453DE5EED834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26D5E307-981C-7158-5CA1-56C515A56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1005543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47CA9-B72A-BC62-7076-24920E84D6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9B30B84F-80E4-A624-41DF-CDD0EE2E5676}"/>
              </a:ext>
            </a:extLst>
          </p:cNvPr>
          <p:cNvSpPr txBox="1"/>
          <p:nvPr/>
        </p:nvSpPr>
        <p:spPr>
          <a:xfrm>
            <a:off x="2043462" y="1467109"/>
            <a:ext cx="20433766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Q&amp;A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>
            <a:extLst>
              <a:ext uri="{FF2B5EF4-FFF2-40B4-BE49-F238E27FC236}">
                <a16:creationId xmlns:a16="http://schemas.microsoft.com/office/drawing/2014/main" id="{EAC8DD1B-DB17-A2FB-533A-B54E9E0308FC}"/>
              </a:ext>
            </a:extLst>
          </p:cNvPr>
          <p:cNvSpPr txBox="1"/>
          <p:nvPr/>
        </p:nvSpPr>
        <p:spPr>
          <a:xfrm>
            <a:off x="2318755" y="3516181"/>
            <a:ext cx="19499253" cy="4020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000" dirty="0"/>
              <a:t>Now is your chance to ask questions about AI and how it can benefit your limo business. 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5000" dirty="0"/>
              <a:t>Let's discuss your concerns and explore the opportunities that AI presents.</a:t>
            </a: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3C0C524F-48A9-5577-1DB9-905836D318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282DF8AB-E40B-B67E-AB7E-696515D5D4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A6F9AABA-D8EA-4594-DDD7-14F1B6167AF8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110CF352-7784-EBDA-4C52-717BDEF747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2112881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extBox 1"/>
          <p:cNvSpPr txBox="1"/>
          <p:nvPr/>
        </p:nvSpPr>
        <p:spPr>
          <a:xfrm>
            <a:off x="-1262914" y="1554940"/>
            <a:ext cx="15760829" cy="25853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lnSpc>
                <a:spcPct val="90000"/>
              </a:lnSpc>
              <a:defRPr sz="9000" b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 Us Know How</a:t>
            </a:r>
          </a:p>
          <a:p>
            <a:pPr defTabSz="914400">
              <a:lnSpc>
                <a:spcPct val="90000"/>
              </a:lnSpc>
              <a:defRPr sz="9000" b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Did! </a:t>
            </a:r>
          </a:p>
        </p:txBody>
      </p:sp>
      <p:pic>
        <p:nvPicPr>
          <p:cNvPr id="182" name="CDNLA-Shop-App-survey.png" descr="CDNLA-Shop-App-survey.png"/>
          <p:cNvPicPr>
            <a:picLocks noChangeAspect="1"/>
          </p:cNvPicPr>
          <p:nvPr/>
        </p:nvPicPr>
        <p:blipFill>
          <a:blip r:embed="rId3"/>
          <a:srcRect b="3411"/>
          <a:stretch>
            <a:fillRect/>
          </a:stretch>
        </p:blipFill>
        <p:spPr>
          <a:xfrm>
            <a:off x="8308718" y="116279"/>
            <a:ext cx="19510796" cy="125603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IOS-icon-cd-nla-shows-1024x1024.png" descr="IOS-icon-cd-nla-shows-1024x102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07565" y="8884033"/>
            <a:ext cx="2501561" cy="2501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2024 Fall Show Education Survey QR Code.pdf" descr="2024 Fall Show Education Survey QR Code.pd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409" y="5523187"/>
            <a:ext cx="5224266" cy="5224266"/>
          </a:xfrm>
          <a:prstGeom prst="rect">
            <a:avLst/>
          </a:prstGeom>
          <a:ln w="63500">
            <a:solidFill>
              <a:srgbClr val="D5D5D5"/>
            </a:solidFill>
            <a:miter lim="400000"/>
          </a:ln>
        </p:spPr>
      </p:pic>
      <p:sp>
        <p:nvSpPr>
          <p:cNvPr id="185" name="TextBox 1"/>
          <p:cNvSpPr txBox="1"/>
          <p:nvPr/>
        </p:nvSpPr>
        <p:spPr>
          <a:xfrm>
            <a:off x="-1262914" y="4136787"/>
            <a:ext cx="1576082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7000" b="1">
                <a:solidFill>
                  <a:srgbClr val="173D6D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Fill Out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Survey</a:t>
            </a:r>
          </a:p>
        </p:txBody>
      </p:sp>
      <p:pic>
        <p:nvPicPr>
          <p:cNvPr id="186" name="starry-background_short.jpg" descr="starry-background_short.jpg"/>
          <p:cNvPicPr>
            <a:picLocks noChangeAspect="1"/>
          </p:cNvPicPr>
          <p:nvPr/>
        </p:nvPicPr>
        <p:blipFill>
          <a:blip r:embed="rId6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88" name="Buffalo-Limo-Logo-17-logo-tag-BW.png" descr="Buffalo-Limo-Logo-17-logo-tag-BW.png"/>
          <p:cNvPicPr>
            <a:picLocks noChangeAspect="1"/>
          </p:cNvPicPr>
          <p:nvPr/>
        </p:nvPicPr>
        <p:blipFill>
          <a:blip r:embed="rId7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90" name="02 LA-Stacked_Logo-Dark1.png" descr="02 LA-Stacked_Logo-Dark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8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xtBox 1"/>
          <p:cNvSpPr txBox="1"/>
          <p:nvPr/>
        </p:nvSpPr>
        <p:spPr>
          <a:xfrm>
            <a:off x="1979393" y="7047258"/>
            <a:ext cx="20425214" cy="174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800" b="1">
                <a:solidFill>
                  <a:srgbClr val="95303F"/>
                </a:solidFill>
              </a:defRPr>
            </a:pP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>
              <a:defRPr sz="10000" b="1" i="1">
                <a:solidFill>
                  <a:srgbClr val="B2322E"/>
                </a:solidFill>
              </a:defRPr>
            </a:pPr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Joining Us!</a:t>
            </a:r>
          </a:p>
        </p:txBody>
      </p:sp>
      <p:pic>
        <p:nvPicPr>
          <p:cNvPr id="194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225" y="3267445"/>
            <a:ext cx="17129550" cy="3119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starry-background_short.jpg" descr="starry-background_short.jpg"/>
          <p:cNvPicPr>
            <a:picLocks noChangeAspect="1"/>
          </p:cNvPicPr>
          <p:nvPr/>
        </p:nvPicPr>
        <p:blipFill>
          <a:blip r:embed="rId4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97" name="Buffalo-Limo-Logo-17-logo-tag-BW.png" descr="Buffalo-Limo-Logo-17-logo-tag-BW.png"/>
          <p:cNvPicPr>
            <a:picLocks noChangeAspect="1"/>
          </p:cNvPicPr>
          <p:nvPr/>
        </p:nvPicPr>
        <p:blipFill>
          <a:blip r:embed="rId5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99" name="02 LA-Stacked_Logo-Dark1.png" descr="02 LA-Stacked_Logo-Dark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extBox 1"/>
          <p:cNvSpPr txBox="1"/>
          <p:nvPr/>
        </p:nvSpPr>
        <p:spPr>
          <a:xfrm>
            <a:off x="1041992" y="2993148"/>
            <a:ext cx="22862960" cy="3170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914400">
              <a:defRPr sz="10000" b="1">
                <a:solidFill>
                  <a:srgbClr val="B2322E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Navigating the Road Ahead: AI Applications in the Limo Industry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6" name="TextBox 2"/>
          <p:cNvSpPr txBox="1"/>
          <p:nvPr/>
        </p:nvSpPr>
        <p:spPr>
          <a:xfrm>
            <a:off x="7644376" y="7186086"/>
            <a:ext cx="9095248" cy="28623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Speaker: </a:t>
            </a:r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Thomas “TJ”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Wilform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>
              <a:defRPr sz="6000" b="1" i="1">
                <a:solidFill>
                  <a:srgbClr val="173D6D"/>
                </a:solidFill>
              </a:defRPr>
            </a:pP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SimpleTech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</a:rPr>
              <a:t> Solutions</a:t>
            </a:r>
            <a:endParaRPr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7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7309" y="12018522"/>
            <a:ext cx="7589302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Platinum Sponsors"/>
          <p:cNvSpPr txBox="1"/>
          <p:nvPr/>
        </p:nvSpPr>
        <p:spPr>
          <a:xfrm>
            <a:off x="17132901" y="12458945"/>
            <a:ext cx="475315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</a:t>
            </a:r>
          </a:p>
        </p:txBody>
      </p:sp>
      <p:pic>
        <p:nvPicPr>
          <p:cNvPr id="160" name="Buffalo-Limo-Logo-17-logo-tag-BW.png" descr="Buffalo-Limo-Logo-17-logo-tag-BW.png"/>
          <p:cNvPicPr>
            <a:picLocks noChangeAspect="1"/>
          </p:cNvPicPr>
          <p:nvPr/>
        </p:nvPicPr>
        <p:blipFill>
          <a:blip r:embed="rId4"/>
          <a:srcRect l="8900" r="8900"/>
          <a:stretch>
            <a:fillRect/>
          </a:stretch>
        </p:blipFill>
        <p:spPr>
          <a:xfrm>
            <a:off x="21003583" y="11808870"/>
            <a:ext cx="2220885" cy="180124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62" name="02 LA-Stacked_Logo-Dark1.png" descr="02 LA-Stacked_Logo-Dark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tarry-background_short1.jpg" descr="starry-background_short1.jpg"/>
          <p:cNvPicPr>
            <a:picLocks noChangeAspect="1"/>
          </p:cNvPicPr>
          <p:nvPr/>
        </p:nvPicPr>
        <p:blipFill>
          <a:blip r:embed="rId2"/>
          <a:srcRect l="3763" t="14220" r="3763" b="7577"/>
          <a:stretch>
            <a:fillRect/>
          </a:stretch>
        </p:blipFill>
        <p:spPr>
          <a:xfrm>
            <a:off x="-42533" y="-24458"/>
            <a:ext cx="24469067" cy="13764915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xtBox 1"/>
          <p:cNvSpPr txBox="1"/>
          <p:nvPr/>
        </p:nvSpPr>
        <p:spPr>
          <a:xfrm>
            <a:off x="4311586" y="1679749"/>
            <a:ext cx="15760829" cy="3139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914400">
              <a:defRPr sz="10000" b="1">
                <a:solidFill>
                  <a:srgbClr val="B2322E"/>
                </a:solidFill>
              </a:defRPr>
            </a:lvl1pPr>
          </a:lstStyle>
          <a:p>
            <a:r>
              <a:rPr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&amp; Thank You to Our Sponsors</a:t>
            </a:r>
          </a:p>
        </p:txBody>
      </p:sp>
      <p:sp>
        <p:nvSpPr>
          <p:cNvPr id="166" name="Gold Sponsors"/>
          <p:cNvSpPr txBox="1"/>
          <p:nvPr/>
        </p:nvSpPr>
        <p:spPr>
          <a:xfrm>
            <a:off x="4061097" y="5476519"/>
            <a:ext cx="712895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67" name="LimoAnywhere-stacked-Logo-Dark1.jpg" descr="LimoAnywhere-stacked-Logo-Dark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31649" y="7239996"/>
            <a:ext cx="5387893" cy="35799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red-strips.png" descr="red-strips.png"/>
          <p:cNvPicPr>
            <a:picLocks noChangeAspect="1"/>
          </p:cNvPicPr>
          <p:nvPr/>
        </p:nvPicPr>
        <p:blipFill>
          <a:blip r:embed="rId4"/>
          <a:srcRect r="30844" b="48405"/>
          <a:stretch>
            <a:fillRect/>
          </a:stretch>
        </p:blipFill>
        <p:spPr>
          <a:xfrm>
            <a:off x="14897490" y="6677697"/>
            <a:ext cx="9485319" cy="7076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red-strips.png" descr="red-strips.png"/>
          <p:cNvPicPr>
            <a:picLocks noChangeAspect="1"/>
          </p:cNvPicPr>
          <p:nvPr/>
        </p:nvPicPr>
        <p:blipFill>
          <a:blip r:embed="rId4"/>
          <a:srcRect r="30844" b="48405"/>
          <a:stretch>
            <a:fillRect/>
          </a:stretch>
        </p:blipFill>
        <p:spPr>
          <a:xfrm flipH="1">
            <a:off x="-32738" y="6677697"/>
            <a:ext cx="9485319" cy="7076762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Gold Sponsors"/>
          <p:cNvSpPr txBox="1"/>
          <p:nvPr/>
        </p:nvSpPr>
        <p:spPr>
          <a:xfrm>
            <a:off x="13193949" y="5476519"/>
            <a:ext cx="712895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0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Coffee Sponsors</a:t>
            </a:r>
          </a:p>
        </p:txBody>
      </p:sp>
      <p:pic>
        <p:nvPicPr>
          <p:cNvPr id="171" name="Buffalo-Limo-Logo-17-logo-tag-BW.png" descr="Buffalo-Limo-Logo-17-logo-tag-BW.png"/>
          <p:cNvPicPr>
            <a:picLocks noChangeAspect="1"/>
          </p:cNvPicPr>
          <p:nvPr/>
        </p:nvPicPr>
        <p:blipFill>
          <a:blip r:embed="rId5"/>
          <a:srcRect l="8900" r="8900"/>
          <a:stretch>
            <a:fillRect/>
          </a:stretch>
        </p:blipFill>
        <p:spPr>
          <a:xfrm>
            <a:off x="14064502" y="6845051"/>
            <a:ext cx="5387892" cy="4369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/>
          <p:cNvSpPr txBox="1"/>
          <p:nvPr/>
        </p:nvSpPr>
        <p:spPr>
          <a:xfrm>
            <a:off x="2318756" y="2281744"/>
            <a:ext cx="15760831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 to the AI Revolution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/>
          <p:cNvSpPr txBox="1"/>
          <p:nvPr/>
        </p:nvSpPr>
        <p:spPr>
          <a:xfrm>
            <a:off x="2318756" y="3870740"/>
            <a:ext cx="17798044" cy="4020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l" defTabSz="914400">
              <a:lnSpc>
                <a:spcPct val="130000"/>
              </a:lnSpc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b="1" dirty="0"/>
              <a:t>Goals for this session: </a:t>
            </a:r>
          </a:p>
          <a:p>
            <a:pPr marL="685800" indent="-685800" algn="l" defTabSz="914400">
              <a:lnSpc>
                <a:spcPct val="130000"/>
              </a:lnSpc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Demystify AI </a:t>
            </a:r>
          </a:p>
          <a:p>
            <a:pPr marL="685800" indent="-685800" algn="l" defTabSz="914400">
              <a:lnSpc>
                <a:spcPct val="130000"/>
              </a:lnSpc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Explore practical applications in your day-to-day operations </a:t>
            </a:r>
          </a:p>
          <a:p>
            <a:pPr marL="685800" indent="-685800" algn="l" defTabSz="914400">
              <a:lnSpc>
                <a:spcPct val="130000"/>
              </a:lnSpc>
              <a:buSzPct val="123000"/>
              <a:buFont typeface="Arial" panose="020B0604020202020204" pitchFamily="34" charset="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Get you on the road to integrating AI into your business</a:t>
            </a:r>
          </a:p>
        </p:txBody>
      </p:sp>
      <p:pic>
        <p:nvPicPr>
          <p:cNvPr id="175" name="starry-background_short.jpg" descr="starry-background_short.jpg"/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/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F9F08-347E-F6B3-C699-25F7D5BB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93D716D0-BCFB-2BAB-74FF-45DA95AD6CA6}"/>
              </a:ext>
            </a:extLst>
          </p:cNvPr>
          <p:cNvSpPr txBox="1"/>
          <p:nvPr/>
        </p:nvSpPr>
        <p:spPr>
          <a:xfrm>
            <a:off x="2449385" y="1615704"/>
            <a:ext cx="18542323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in Daily Life: </a:t>
            </a:r>
          </a:p>
          <a:p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Is All Around Us</a:t>
            </a:r>
            <a:endParaRPr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>
            <a:extLst>
              <a:ext uri="{FF2B5EF4-FFF2-40B4-BE49-F238E27FC236}">
                <a16:creationId xmlns:a16="http://schemas.microsoft.com/office/drawing/2014/main" id="{FD11C972-975F-065A-CCDD-5144CE5069CA}"/>
              </a:ext>
            </a:extLst>
          </p:cNvPr>
          <p:cNvSpPr txBox="1"/>
          <p:nvPr/>
        </p:nvSpPr>
        <p:spPr>
          <a:xfrm>
            <a:off x="2247949" y="4356240"/>
            <a:ext cx="19888101" cy="56323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buSzPct val="123000"/>
              <a:buFontTx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AI is a part of our everyday lives without us even realizing it. </a:t>
            </a:r>
          </a:p>
          <a:p>
            <a:pPr marL="406400" indent="-406400" algn="l" defTabSz="914400">
              <a:buSzPct val="123000"/>
              <a:buFontTx/>
              <a:buChar char="•"/>
              <a:defRPr sz="5000">
                <a:solidFill>
                  <a:srgbClr val="173D6D"/>
                </a:solidFill>
              </a:defRPr>
            </a:pPr>
            <a:endParaRPr lang="en-US" sz="2000" dirty="0"/>
          </a:p>
          <a:p>
            <a:pPr marL="406400" indent="-406400" algn="l" defTabSz="914400">
              <a:buSzPct val="123000"/>
              <a:buFontTx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We use AI every day in our smartphones, apps, and online services.</a:t>
            </a:r>
          </a:p>
          <a:p>
            <a:pPr algn="l"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2000" dirty="0"/>
              <a:t> </a:t>
            </a:r>
          </a:p>
          <a:p>
            <a:pPr marL="406400" indent="-406400" algn="l" defTabSz="914400">
              <a:buSzPct val="123000"/>
              <a:buFontTx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Examples include Siri, Alexa, Google Maps, Netflix recommendations, and spam filters. </a:t>
            </a:r>
          </a:p>
          <a:p>
            <a:pPr marL="406400" indent="-406400" algn="l" defTabSz="914400">
              <a:buSzPct val="123000"/>
              <a:buFontTx/>
              <a:buChar char="•"/>
              <a:defRPr sz="5000">
                <a:solidFill>
                  <a:srgbClr val="173D6D"/>
                </a:solidFill>
              </a:defRPr>
            </a:pPr>
            <a:endParaRPr lang="en-US" sz="2000" dirty="0"/>
          </a:p>
          <a:p>
            <a:pPr marL="406400" indent="-406400" algn="l" defTabSz="914400">
              <a:buSzPct val="123000"/>
              <a:buFontTx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AI can simplify tasks, personalize experiences, and improve efficiency in the limo industry.</a:t>
            </a: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460CDEFF-D1F1-B41F-C320-C0726CBD582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DB312B38-FF2E-BB3D-11A0-46F37D97B5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D516FCE9-63AA-DC6C-D2E2-A62319EC365A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45C997FE-E580-B929-884B-2A473C2676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4278547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46B25E-A982-AEF3-C0B1-77BC56905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FA566E61-C1FA-9201-ECDF-166F92DF95FB}"/>
              </a:ext>
            </a:extLst>
          </p:cNvPr>
          <p:cNvSpPr txBox="1"/>
          <p:nvPr/>
        </p:nvSpPr>
        <p:spPr>
          <a:xfrm>
            <a:off x="2318755" y="1229857"/>
            <a:ext cx="15760831" cy="1234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Driving Efficiency with AI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>
            <a:extLst>
              <a:ext uri="{FF2B5EF4-FFF2-40B4-BE49-F238E27FC236}">
                <a16:creationId xmlns:a16="http://schemas.microsoft.com/office/drawing/2014/main" id="{DF6AB596-6E6A-89EF-C212-EB53B4D6A885}"/>
              </a:ext>
            </a:extLst>
          </p:cNvPr>
          <p:cNvSpPr txBox="1"/>
          <p:nvPr/>
        </p:nvSpPr>
        <p:spPr>
          <a:xfrm>
            <a:off x="2071396" y="3038792"/>
            <a:ext cx="20490024" cy="7294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Microsoft Copilot can analyze your data, automate tasks, and generate insightful reports.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AI can optimize your fleet by tracking vehicles, scheduling maintenance, and analyzing fuel consumption.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AI can also predict potential vehicle issues before they arise, saving you time and money.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AI can optimize routes to ensure faster trips and lower fuel costs.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8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Dynamic pricing, powered by AI, can help you adjust rates based on demand and maximize revenue.</a:t>
            </a: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B5D42995-3BEE-312E-E2F0-E322BAEEC8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FBF2D202-D832-F997-8ED4-A8025290D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4D110B2C-DE57-2115-F0E7-6B3B160242AE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10D441A2-66B3-8CFF-2338-4D940F51E2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2070163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649C23-CEC4-807D-2F10-1F231B7620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51EB30F8-CE86-5FD8-CECA-D95914803990}"/>
              </a:ext>
            </a:extLst>
          </p:cNvPr>
          <p:cNvSpPr txBox="1"/>
          <p:nvPr/>
        </p:nvSpPr>
        <p:spPr>
          <a:xfrm>
            <a:off x="2043462" y="1273379"/>
            <a:ext cx="18499793" cy="12464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AI-Driven Customer Experience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>
            <a:extLst>
              <a:ext uri="{FF2B5EF4-FFF2-40B4-BE49-F238E27FC236}">
                <a16:creationId xmlns:a16="http://schemas.microsoft.com/office/drawing/2014/main" id="{57DF856E-7DFD-20C6-8743-A00247055597}"/>
              </a:ext>
            </a:extLst>
          </p:cNvPr>
          <p:cNvSpPr txBox="1"/>
          <p:nvPr/>
        </p:nvSpPr>
        <p:spPr>
          <a:xfrm>
            <a:off x="1996751" y="2754812"/>
            <a:ext cx="21429801" cy="7516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700" dirty="0"/>
              <a:t>AI-powered chatbots can provide instant support to your customers 24/7. 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700" dirty="0"/>
              <a:t>Chatbots can answer questions, book reservations, and handle common requests. 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700" dirty="0"/>
              <a:t>AI can personalize customer interactions by providing tailored recommendations and proactive communication. 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700" dirty="0"/>
              <a:t>AI can automate follow-up messages and send reminders to enhance customer satisfaction. 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700" dirty="0"/>
              <a:t>By using AI, you can improve customer loyalty and encourage repeat business.</a:t>
            </a:r>
            <a:endParaRPr sz="4700" dirty="0"/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9083CC46-D2BE-12B9-5D1E-B31A99A2100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40F5415F-9354-9C00-2DD4-E555092BE6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C5A19AC7-F0DA-0BBD-395C-F5E7A312CCED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D340B799-09C9-670D-039F-846C959144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442481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EEA203-1B65-1F50-13BA-49629CCB5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9726F7F5-B43E-E3E1-7D57-AEB237BE983E}"/>
              </a:ext>
            </a:extLst>
          </p:cNvPr>
          <p:cNvSpPr txBox="1"/>
          <p:nvPr/>
        </p:nvSpPr>
        <p:spPr>
          <a:xfrm>
            <a:off x="2367312" y="1109186"/>
            <a:ext cx="18754974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Streamlining Operations: </a:t>
            </a:r>
          </a:p>
          <a:p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 – Your Automation Ally</a:t>
            </a:r>
            <a:endParaRPr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>
            <a:extLst>
              <a:ext uri="{FF2B5EF4-FFF2-40B4-BE49-F238E27FC236}">
                <a16:creationId xmlns:a16="http://schemas.microsoft.com/office/drawing/2014/main" id="{5046ACC2-A675-E3C1-5046-F0186D3BED19}"/>
              </a:ext>
            </a:extLst>
          </p:cNvPr>
          <p:cNvSpPr txBox="1"/>
          <p:nvPr/>
        </p:nvSpPr>
        <p:spPr>
          <a:xfrm>
            <a:off x="2043462" y="3744781"/>
            <a:ext cx="20416488" cy="6020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Automate repetitive tasks such as generating reports, drafting emails, and processing invoices. 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Automation increases productivity, reduces errors, and frees up your staff for more important tasks. </a:t>
            </a:r>
          </a:p>
          <a:p>
            <a:pPr marL="406400" indent="-406400" algn="l" defTabSz="914400">
              <a:lnSpc>
                <a:spcPct val="130000"/>
              </a:lnSpc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dirty="0"/>
              <a:t>Streamline communication and improve collaboration within your company.</a:t>
            </a: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28C333AB-450E-E314-D154-EF9B8EA0BC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88DEAFDE-1F08-4DC9-BCAA-3DF171895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B014B976-AEC2-7E47-FFEE-89EA56A15159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6D75332B-EE8A-B981-434F-D8C2C0B31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149619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06F114-A0C4-31FB-AF8A-003ED485F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Box 1">
            <a:extLst>
              <a:ext uri="{FF2B5EF4-FFF2-40B4-BE49-F238E27FC236}">
                <a16:creationId xmlns:a16="http://schemas.microsoft.com/office/drawing/2014/main" id="{A405A3A2-C542-76C1-908F-BB2B30FC45E3}"/>
              </a:ext>
            </a:extLst>
          </p:cNvPr>
          <p:cNvSpPr txBox="1"/>
          <p:nvPr/>
        </p:nvSpPr>
        <p:spPr>
          <a:xfrm>
            <a:off x="2043462" y="832112"/>
            <a:ext cx="18754974" cy="24006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l" defTabSz="914400">
              <a:defRPr sz="7500" b="1">
                <a:solidFill>
                  <a:srgbClr val="B2322E"/>
                </a:solidFill>
              </a:defRPr>
            </a:lvl1pPr>
          </a:lstStyle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+ Finance: </a:t>
            </a:r>
          </a:p>
          <a:p>
            <a:r>
              <a:rPr lang="en-US" sz="7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Data-Driven Decisions with AI</a:t>
            </a:r>
            <a:endParaRPr sz="7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4" name="TextBox 2">
            <a:extLst>
              <a:ext uri="{FF2B5EF4-FFF2-40B4-BE49-F238E27FC236}">
                <a16:creationId xmlns:a16="http://schemas.microsoft.com/office/drawing/2014/main" id="{98474210-5183-CF01-566F-4C06FB083C23}"/>
              </a:ext>
            </a:extLst>
          </p:cNvPr>
          <p:cNvSpPr txBox="1"/>
          <p:nvPr/>
        </p:nvSpPr>
        <p:spPr>
          <a:xfrm>
            <a:off x="1828800" y="3452324"/>
            <a:ext cx="21124506" cy="70480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Analyze marketing data to identify trends, customer preferences, and the most effective marketing channels.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6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Help you create targeted campaigns, personalize messages, and optimize your budget. 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6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Help you forecast demand, optimize pricing strategies, and identify cost-saving opportunities.</a:t>
            </a:r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endParaRPr lang="en-US" sz="16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Automate financial reports and provide valuable insights for better decision-making.</a:t>
            </a:r>
          </a:p>
          <a:p>
            <a:pPr algn="l" defTabSz="914400">
              <a:buSzPct val="123000"/>
              <a:defRPr sz="5000">
                <a:solidFill>
                  <a:srgbClr val="173D6D"/>
                </a:solidFill>
              </a:defRPr>
            </a:pPr>
            <a:r>
              <a:rPr lang="en-US" sz="1200" dirty="0"/>
              <a:t> </a:t>
            </a:r>
            <a:endParaRPr lang="en-US" sz="1600" dirty="0"/>
          </a:p>
          <a:p>
            <a:pPr marL="406400" indent="-406400" algn="l" defTabSz="914400">
              <a:buSzPct val="123000"/>
              <a:buChar char="•"/>
              <a:defRPr sz="5000">
                <a:solidFill>
                  <a:srgbClr val="173D6D"/>
                </a:solidFill>
              </a:defRPr>
            </a:pPr>
            <a:r>
              <a:rPr lang="en-US" sz="4400" dirty="0"/>
              <a:t>Improve employee engagement through personalized training and performance feedback.</a:t>
            </a:r>
          </a:p>
        </p:txBody>
      </p:sp>
      <p:pic>
        <p:nvPicPr>
          <p:cNvPr id="175" name="starry-background_short.jpg" descr="starry-background_short.jpg">
            <a:extLst>
              <a:ext uri="{FF2B5EF4-FFF2-40B4-BE49-F238E27FC236}">
                <a16:creationId xmlns:a16="http://schemas.microsoft.com/office/drawing/2014/main" id="{B1E6631B-F4A2-7A86-B520-48A3541238C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1155" b="76019"/>
          <a:stretch>
            <a:fillRect/>
          </a:stretch>
        </p:blipFill>
        <p:spPr>
          <a:xfrm rot="10800000" flipH="1">
            <a:off x="-2514" y="11659850"/>
            <a:ext cx="24389028" cy="20806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CDNLA-show-dc-gaylord-natl-dome-2024-logo.png" descr="CDNLA-show-dc-gaylord-natl-dome-2024-logo.png">
            <a:extLst>
              <a:ext uri="{FF2B5EF4-FFF2-40B4-BE49-F238E27FC236}">
                <a16:creationId xmlns:a16="http://schemas.microsoft.com/office/drawing/2014/main" id="{12C57208-BBE2-9A5E-61C3-EDE88E387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71231" y="12018522"/>
            <a:ext cx="7589301" cy="1382052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Platinum Sponsors">
            <a:extLst>
              <a:ext uri="{FF2B5EF4-FFF2-40B4-BE49-F238E27FC236}">
                <a16:creationId xmlns:a16="http://schemas.microsoft.com/office/drawing/2014/main" id="{CEBFA3B9-D1EC-1F05-E50E-627BFCD228EF}"/>
              </a:ext>
            </a:extLst>
          </p:cNvPr>
          <p:cNvSpPr txBox="1"/>
          <p:nvPr/>
        </p:nvSpPr>
        <p:spPr>
          <a:xfrm>
            <a:off x="-333117" y="12458945"/>
            <a:ext cx="4753158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500" b="1" i="1">
                <a:solidFill>
                  <a:srgbClr val="173D6D"/>
                </a:solidFill>
                <a:latin typeface="Lato-Black"/>
                <a:ea typeface="Lato-Black"/>
                <a:cs typeface="Lato-Black"/>
                <a:sym typeface="Lato-Black"/>
              </a:defRPr>
            </a:lvl1pPr>
          </a:lstStyle>
          <a:p>
            <a:r>
              <a:t>AV Sponsor</a:t>
            </a:r>
          </a:p>
        </p:txBody>
      </p:sp>
      <p:pic>
        <p:nvPicPr>
          <p:cNvPr id="178" name="02 LA-Stacked_Logo-Dark1.png" descr="02 LA-Stacked_Logo-Dark1.png">
            <a:extLst>
              <a:ext uri="{FF2B5EF4-FFF2-40B4-BE49-F238E27FC236}">
                <a16:creationId xmlns:a16="http://schemas.microsoft.com/office/drawing/2014/main" id="{367850C4-B5B3-9B15-5DAA-8D2BBBBE0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682" y="11989061"/>
            <a:ext cx="2200993" cy="145966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0177027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0568f08-6d3d-45dd-a73f-448ed136e9f3">
      <Terms xmlns="http://schemas.microsoft.com/office/infopath/2007/PartnerControls"/>
    </lcf76f155ced4ddcb4097134ff3c332f>
    <TaxCatchAll xmlns="fddfcd6a-91bd-436e-90a8-f825f543551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4670AFDB14084B949AFEC3D8C8A802" ma:contentTypeVersion="15" ma:contentTypeDescription="Create a new document." ma:contentTypeScope="" ma:versionID="f1a884e004a21fafd0c70deaad0e0075">
  <xsd:schema xmlns:xsd="http://www.w3.org/2001/XMLSchema" xmlns:xs="http://www.w3.org/2001/XMLSchema" xmlns:p="http://schemas.microsoft.com/office/2006/metadata/properties" xmlns:ns2="e0568f08-6d3d-45dd-a73f-448ed136e9f3" xmlns:ns3="fddfcd6a-91bd-436e-90a8-f825f5435516" targetNamespace="http://schemas.microsoft.com/office/2006/metadata/properties" ma:root="true" ma:fieldsID="25d20ba12d035595959d151a84b2ca20" ns2:_="" ns3:_="">
    <xsd:import namespace="e0568f08-6d3d-45dd-a73f-448ed136e9f3"/>
    <xsd:import namespace="fddfcd6a-91bd-436e-90a8-f825f54355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568f08-6d3d-45dd-a73f-448ed136e9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a174779-9f33-4c96-9c8a-d5811d7577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fcd6a-91bd-436e-90a8-f825f543551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c64632fb-4a2b-40c3-95a3-a1504f1ba9be}" ma:internalName="TaxCatchAll" ma:showField="CatchAllData" ma:web="fddfcd6a-91bd-436e-90a8-f825f543551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EE4285-99A8-43D6-BC22-B33D239F2CC6}">
  <ds:schemaRefs>
    <ds:schemaRef ds:uri="http://schemas.microsoft.com/office/2006/metadata/properties"/>
    <ds:schemaRef ds:uri="http://schemas.microsoft.com/office/infopath/2007/PartnerControls"/>
    <ds:schemaRef ds:uri="e0568f08-6d3d-45dd-a73f-448ed136e9f3"/>
    <ds:schemaRef ds:uri="fddfcd6a-91bd-436e-90a8-f825f5435516"/>
  </ds:schemaRefs>
</ds:datastoreItem>
</file>

<file path=customXml/itemProps2.xml><?xml version="1.0" encoding="utf-8"?>
<ds:datastoreItem xmlns:ds="http://schemas.openxmlformats.org/officeDocument/2006/customXml" ds:itemID="{F8ED6CDB-8942-4D02-A065-307F02D994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B83576F-8FD9-46DA-B483-311777B4CE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568f08-6d3d-45dd-a73f-448ed136e9f3"/>
    <ds:schemaRef ds:uri="fddfcd6a-91bd-436e-90a8-f825f54355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780</Words>
  <Application>Microsoft Office PowerPoint</Application>
  <PresentationFormat>Custom</PresentationFormat>
  <Paragraphs>105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Mercer</dc:creator>
  <cp:lastModifiedBy>Susan Rose</cp:lastModifiedBy>
  <cp:revision>4</cp:revision>
  <dcterms:modified xsi:type="dcterms:W3CDTF">2024-10-10T17:07:19Z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0x010100FA4670AFDB14084B949AFEC3D8C8A802</vt:lpwstr>
  </property>
  <property fmtid="{D5CDD505-2E9C-101B-9397-08002B2CF9AE}" pid="3" name="MediaServiceImageTags">
    <vt:lpwstr/>
  </property>
</Properties>
</file>